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13" r:id="rId2"/>
    <p:sldId id="259" r:id="rId3"/>
    <p:sldId id="284" r:id="rId4"/>
    <p:sldId id="396" r:id="rId5"/>
    <p:sldId id="434" r:id="rId6"/>
    <p:sldId id="433" r:id="rId7"/>
    <p:sldId id="285" r:id="rId8"/>
    <p:sldId id="435" r:id="rId9"/>
    <p:sldId id="436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363" r:id="rId23"/>
    <p:sldId id="438" r:id="rId24"/>
    <p:sldId id="464" r:id="rId25"/>
    <p:sldId id="465" r:id="rId26"/>
    <p:sldId id="466" r:id="rId27"/>
    <p:sldId id="467" r:id="rId28"/>
    <p:sldId id="468" r:id="rId29"/>
    <p:sldId id="469" r:id="rId30"/>
    <p:sldId id="470" r:id="rId31"/>
    <p:sldId id="471" r:id="rId32"/>
    <p:sldId id="472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364" r:id="rId43"/>
    <p:sldId id="441" r:id="rId44"/>
    <p:sldId id="442" r:id="rId45"/>
    <p:sldId id="445" r:id="rId46"/>
    <p:sldId id="446" r:id="rId47"/>
    <p:sldId id="447" r:id="rId48"/>
    <p:sldId id="449" r:id="rId49"/>
    <p:sldId id="448" r:id="rId50"/>
    <p:sldId id="440" r:id="rId51"/>
    <p:sldId id="443" r:id="rId52"/>
    <p:sldId id="444" r:id="rId53"/>
    <p:sldId id="450" r:id="rId54"/>
    <p:sldId id="451" r:id="rId55"/>
    <p:sldId id="325" r:id="rId56"/>
    <p:sldId id="288" r:id="rId5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高旭" initials="高旭" lastIdx="1" clrIdx="0"/>
  <p:cmAuthor id="2" name="c c" initials="cc" lastIdx="1" clrIdx="1"/>
  <p:cmAuthor id="3" name="孙逸涵" initials="孙逸涵" lastIdx="1" clrIdx="2">
    <p:extLst>
      <p:ext uri="{19B8F6BF-5375-455C-9EA6-DF929625EA0E}">
        <p15:presenceInfo xmlns:p15="http://schemas.microsoft.com/office/powerpoint/2012/main" userId="S::12012128@mail.sustech.edu.cn::13f77808-610f-4ab3-abed-5867f71982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7C6"/>
    <a:srgbClr val="2780AA"/>
    <a:srgbClr val="000B22"/>
    <a:srgbClr val="1D4865"/>
    <a:srgbClr val="001746"/>
    <a:srgbClr val="51B3CD"/>
    <a:srgbClr val="1B4367"/>
    <a:srgbClr val="1D4971"/>
    <a:srgbClr val="83C2DB"/>
    <a:srgbClr val="298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51637" autoAdjust="0"/>
  </p:normalViewPr>
  <p:slideViewPr>
    <p:cSldViewPr snapToGrid="0">
      <p:cViewPr varScale="1">
        <p:scale>
          <a:sx n="85" d="100"/>
          <a:sy n="85" d="100"/>
        </p:scale>
        <p:origin x="54" y="94"/>
      </p:cViewPr>
      <p:guideLst>
        <p:guide orient="horz" pos="163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 the maximum delay increases, the complexity of equalizers is correspondingly more and more complicated, which leads to the high computational complexity and unrealizable.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9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-Roman"/>
              </a:rPr>
              <a:t>In particular, the number of taps required for an equalizer with good performance in a high–data-rate system is typically large. Thus, these equalizers are quite complex. Moreover, it is difficult to maintain accurate weights for a large number of equalizer taps in a rapidly varying channel.</a:t>
            </a:r>
            <a:endParaRPr lang="zh-CN" altLang="en-US" sz="9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-Roman"/>
              </a:rPr>
              <a:t>Thus, most emerging high-rate wireless systems use multicarrier modulation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984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中国的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UWB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标准采用了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OFDM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双载波技术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包含两个载波的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OFDM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超宽带信号进行数据传输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数字音频广播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(DAB)</a:t>
            </a:r>
          </a:p>
          <a:p>
            <a:r>
              <a:rPr lang="en-US" altLang="zh-CN" dirty="0"/>
              <a:t>HiperLAN</a:t>
            </a:r>
            <a:r>
              <a:rPr lang="zh-CN" altLang="en-US" dirty="0"/>
              <a:t>是一种在欧洲应用的无线局域网通讯标准的一个子集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52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71855" y="1316276"/>
            <a:ext cx="611276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Wireless Communications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2967713" y="3137888"/>
            <a:ext cx="3038704" cy="113377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1D486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Members: </a:t>
            </a:r>
            <a:r>
              <a:rPr lang="en-US" altLang="zh-CN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12011104 </a:t>
            </a:r>
            <a:r>
              <a:rPr lang="zh-CN" altLang="en-US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岳翼遥</a:t>
            </a:r>
            <a:endParaRPr lang="en-US" altLang="zh-CN" sz="1600" dirty="0">
              <a:solidFill>
                <a:srgbClr val="001746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74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            12012128 </a:t>
            </a:r>
            <a:r>
              <a:rPr lang="zh-CN" altLang="en-US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孙逸涵</a:t>
            </a:r>
            <a:endParaRPr lang="en-US" altLang="zh-CN" sz="1600" dirty="0">
              <a:solidFill>
                <a:srgbClr val="001746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 eaLnBrk="0" hangingPunct="0">
              <a:lnSpc>
                <a:spcPct val="1500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74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             </a:t>
            </a:r>
            <a:r>
              <a:rPr lang="en-US" altLang="zh-CN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12011923 </a:t>
            </a:r>
            <a:r>
              <a:rPr lang="zh-CN" altLang="en-US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张旭东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174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77720" y="2124484"/>
            <a:ext cx="410103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eaLnBrk="0" hangingPunct="0"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Project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:</a:t>
            </a:r>
            <a:r>
              <a:rPr lang="en-US" altLang="zh-CN" sz="2400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OFDM Technology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8810" y="3203976"/>
            <a:ext cx="2020816" cy="31547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>
              <a:defRPr/>
            </a:pPr>
            <a:r>
              <a:rPr lang="en-US" altLang="zh-CN" sz="1600" b="1" dirty="0">
                <a:solidFill>
                  <a:srgbClr val="1D486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Date</a:t>
            </a:r>
            <a:r>
              <a:rPr lang="en-US" altLang="zh-CN" sz="1600" dirty="0">
                <a:solidFill>
                  <a:srgbClr val="1D486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: 2022.12.14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D4865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EE313: Wireless Communications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75" grpId="0"/>
      <p:bldP spid="9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74639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Multipath Propagation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474B2C-4252-B482-4818-7849B286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8" y="854247"/>
            <a:ext cx="7731512" cy="33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0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694352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Multipath Propagation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F58814-45EA-EC37-1952-7B6A2DBC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9" y="1055649"/>
            <a:ext cx="3958736" cy="2676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644FB4-824A-7CFC-EE0F-13B399E6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770" y="1052424"/>
            <a:ext cx="3622351" cy="267617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142C6B-4301-4D96-33D4-F6713CAAB5F8}"/>
              </a:ext>
            </a:extLst>
          </p:cNvPr>
          <p:cNvSpPr txBox="1"/>
          <p:nvPr/>
        </p:nvSpPr>
        <p:spPr>
          <a:xfrm>
            <a:off x="5607424" y="3880765"/>
            <a:ext cx="2898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Frequency selective fading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119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63487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Multipath Propagation 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52D329-BA6C-7BF3-4A51-CCCBEBD9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46" y="938588"/>
            <a:ext cx="6772508" cy="37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65718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Multipath Propagation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1B0D36-7C6E-7139-BA17-BFA5CFBA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5" y="1109970"/>
            <a:ext cx="8445649" cy="29584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8878A0-450F-F329-805F-BCB50251C0FF}"/>
              </a:ext>
            </a:extLst>
          </p:cNvPr>
          <p:cNvSpPr txBox="1"/>
          <p:nvPr/>
        </p:nvSpPr>
        <p:spPr>
          <a:xfrm>
            <a:off x="1051356" y="4178875"/>
            <a:ext cx="2398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Subchannel flat fading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4470DC-699A-EEA3-18B6-C9A914E21769}"/>
              </a:ext>
            </a:extLst>
          </p:cNvPr>
          <p:cNvSpPr txBox="1"/>
          <p:nvPr/>
        </p:nvSpPr>
        <p:spPr>
          <a:xfrm>
            <a:off x="5694556" y="4087456"/>
            <a:ext cx="2609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subchannel overlap</a:t>
            </a: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Sample at zero crossing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43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Adding Cycle Prefix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06A98D-C5A9-1489-FD4F-A3726516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4" y="787996"/>
            <a:ext cx="6943492" cy="36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Adding cycle prefix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E7D1D3-FFC5-A0E1-57D4-6C6D1CA8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44" y="691773"/>
            <a:ext cx="6032009" cy="30029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A85C87-BDD1-7D57-16C6-79169BEFBE73}"/>
              </a:ext>
            </a:extLst>
          </p:cNvPr>
          <p:cNvSpPr txBox="1"/>
          <p:nvPr/>
        </p:nvSpPr>
        <p:spPr>
          <a:xfrm>
            <a:off x="2967386" y="3892463"/>
            <a:ext cx="320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N</a:t>
            </a: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≥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length(x[n])+length(h[n])-1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Adding Cycle Prefix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A04060-9796-BFA7-46DE-657C2D7F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74" y="695160"/>
            <a:ext cx="7583665" cy="32459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D5FF16-3961-708A-B742-39AEFDFBAABE}"/>
              </a:ext>
            </a:extLst>
          </p:cNvPr>
          <p:cNvSpPr txBox="1"/>
          <p:nvPr/>
        </p:nvSpPr>
        <p:spPr>
          <a:xfrm>
            <a:off x="2083980" y="4031584"/>
            <a:ext cx="4976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M</a:t>
            </a: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＞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Delay extension of multipath propagation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832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Insert None Tone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6A6E17-AA97-B322-5488-E6DAC9BF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60" y="773248"/>
            <a:ext cx="7530790" cy="23259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F0BEF8-6084-AC85-F219-B2B19CA5E1C0}"/>
              </a:ext>
            </a:extLst>
          </p:cNvPr>
          <p:cNvSpPr txBox="1"/>
          <p:nvPr/>
        </p:nvSpPr>
        <p:spPr>
          <a:xfrm>
            <a:off x="1665249" y="3222609"/>
            <a:ext cx="5813502" cy="1544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Insert 0 into the high-frequency component, which can avoid the transmission of high-frequency components.</a:t>
            </a:r>
            <a:endParaRPr lang="en-US" altLang="zh-CN" sz="1600" dirty="0">
              <a:solidFill>
                <a:srgbClr val="1B4367"/>
              </a:solidFill>
              <a:cs typeface="+mn-ea"/>
            </a:endParaRPr>
          </a:p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Place the sequence at low frequency,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easy to increase the length of the original sequence.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24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OFDM Transmitter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9ABF6-883D-7081-54AF-2DEBFA30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750864"/>
            <a:ext cx="7887629" cy="9143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A07B4B-2EDE-39B8-A478-1C54BE55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42" y="1766730"/>
            <a:ext cx="7941019" cy="247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OFDM Transmitter</a:t>
            </a:r>
            <a:endParaRPr kumimoji="0" lang="zh-CN" altLang="en-US" sz="16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B290E6-5D31-16A0-4629-1834D7554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03" y="676384"/>
            <a:ext cx="7941019" cy="22824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A2EFECB-B7EB-E6A3-94B9-978662C38DAC}"/>
              </a:ext>
            </a:extLst>
          </p:cNvPr>
          <p:cNvSpPr txBox="1"/>
          <p:nvPr/>
        </p:nvSpPr>
        <p:spPr>
          <a:xfrm>
            <a:off x="1472930" y="3090699"/>
            <a:ext cx="6198140" cy="154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Convert serial input stream to parallel stream, size =N-K</a:t>
            </a:r>
          </a:p>
          <a:p>
            <a:pPr marL="342900" marR="0" lvl="0" indent="-342900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Insert K null tones</a:t>
            </a: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， 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size=N</a:t>
            </a:r>
          </a:p>
          <a:p>
            <a:pPr marL="342900" marR="0" lvl="0" indent="-342900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Perform N IFFT</a:t>
            </a:r>
          </a:p>
          <a:p>
            <a:pPr marL="342900" marR="0" lvl="0" indent="-342900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Add cycle prefix</a:t>
            </a:r>
          </a:p>
          <a:p>
            <a:pPr marL="342900" marR="0" lvl="0" indent="-342900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Convert parallel stream to serial stream, size=</a:t>
            </a:r>
            <a:r>
              <a:rPr lang="en-US" altLang="zh-CN" sz="1600" dirty="0" err="1">
                <a:solidFill>
                  <a:srgbClr val="1B4367"/>
                </a:solidFill>
                <a:cs typeface="+mn-ea"/>
              </a:rPr>
              <a:t>N+Lc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04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762906" y="775898"/>
            <a:ext cx="2935136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03733" y="837125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78506" y="738898"/>
            <a:ext cx="248129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32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762907" y="1574483"/>
            <a:ext cx="2935136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Theory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03733" y="1638192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762905" y="2388521"/>
            <a:ext cx="2935136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Basic Task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119104" y="2420209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764354" y="80331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0"/>
          <p:cNvSpPr txBox="1"/>
          <p:nvPr/>
        </p:nvSpPr>
        <p:spPr>
          <a:xfrm>
            <a:off x="5762905" y="3146936"/>
            <a:ext cx="2935136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Advanced Task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102033" y="3200412"/>
            <a:ext cx="478533" cy="393570"/>
            <a:chOff x="5640108" y="966369"/>
            <a:chExt cx="476097" cy="391567"/>
          </a:xfrm>
        </p:grpSpPr>
        <p:sp>
          <p:nvSpPr>
            <p:cNvPr id="23" name="椭圆 22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27" name="文本框 10"/>
          <p:cNvSpPr txBox="1"/>
          <p:nvPr/>
        </p:nvSpPr>
        <p:spPr>
          <a:xfrm>
            <a:off x="5762906" y="3928884"/>
            <a:ext cx="2935135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Q&amp;A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5102032" y="3990111"/>
            <a:ext cx="478533" cy="393570"/>
            <a:chOff x="5640108" y="966369"/>
            <a:chExt cx="476097" cy="391567"/>
          </a:xfrm>
        </p:grpSpPr>
        <p:sp>
          <p:nvSpPr>
            <p:cNvPr id="29" name="椭圆 2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</a:p>
          </p:txBody>
        </p:sp>
      </p:grp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altLang="zh-CN" dirty="0"/>
              <a:t>EE313: Wireless Communications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79" grpId="0" animBg="1"/>
      <p:bldP spid="83" grpId="0" animBg="1"/>
      <p:bldP spid="4" grpId="0" animBg="1"/>
      <p:bldP spid="21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OFDM Receiver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585D6A-7F4A-7B80-387D-D987DEBC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51" y="911089"/>
            <a:ext cx="7337502" cy="12894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57512C-B519-446F-88CF-CE9575A28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45" y="2489811"/>
            <a:ext cx="5462416" cy="227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0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OFDM Receiver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AD1EA4-E7E8-C3DD-FE00-18CB5BFEF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67" y="707162"/>
            <a:ext cx="7768683" cy="22774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3F5904C-9AD1-C2E8-F827-54636360EBD5}"/>
              </a:ext>
            </a:extLst>
          </p:cNvPr>
          <p:cNvSpPr txBox="1"/>
          <p:nvPr/>
        </p:nvSpPr>
        <p:spPr>
          <a:xfrm>
            <a:off x="1460677" y="2984614"/>
            <a:ext cx="6222646" cy="184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Convert serial input stream to parallel stream, size = </a:t>
            </a:r>
            <a:r>
              <a:rPr lang="en-US" altLang="zh-CN" sz="1600" dirty="0" err="1">
                <a:solidFill>
                  <a:srgbClr val="1B4367"/>
                </a:solidFill>
                <a:cs typeface="+mn-ea"/>
              </a:rPr>
              <a:t>N+Lc</a:t>
            </a:r>
            <a:endParaRPr lang="en-US" altLang="zh-CN" sz="1600" dirty="0">
              <a:solidFill>
                <a:srgbClr val="1B4367"/>
              </a:solidFill>
              <a:cs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Remove cycle prefix</a:t>
            </a: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， 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size=N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Perform N FFT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Apply frequency domain </a:t>
            </a:r>
            <a:r>
              <a:rPr lang="en-US" altLang="zh-CN" sz="1600" dirty="0" err="1">
                <a:solidFill>
                  <a:srgbClr val="1B4367"/>
                </a:solidFill>
                <a:cs typeface="+mn-ea"/>
              </a:rPr>
              <a:t>equalizier</a:t>
            </a:r>
            <a:endParaRPr lang="en-US" altLang="zh-CN" sz="1600" dirty="0">
              <a:solidFill>
                <a:srgbClr val="1B4367"/>
              </a:solidFill>
              <a:cs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Remove null tones</a:t>
            </a: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，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size =N-k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Convert parallel stream to serial stream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95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764450" y="1071722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1899012" y="2629427"/>
            <a:ext cx="5345975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Basic Task 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648017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  <p:sp>
        <p:nvSpPr>
          <p:cNvPr id="2" name="页脚占位符 3">
            <a:extLst>
              <a:ext uri="{FF2B5EF4-FFF2-40B4-BE49-F238E27FC236}">
                <a16:creationId xmlns:a16="http://schemas.microsoft.com/office/drawing/2014/main" id="{3B302FA5-7CE5-D5B2-7D53-5293299E8AD9}"/>
              </a:ext>
            </a:extLst>
          </p:cNvPr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143F5889-27D4-EC5B-6B0B-DF80E12136EF}"/>
              </a:ext>
            </a:extLst>
          </p:cNvPr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22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  <p:bldP spid="103" grpId="0"/>
      <p:bldP spid="1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83655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Task1: Programming for OFDM Transceiver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811135" cy="10375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Task2: Frequency Selectivity of Wireless Channels——Simulation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811135" cy="10375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Task2: Frequency Selectivity of Wireless Channels——Simulation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 descr="Task1_400k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" y="1285240"/>
            <a:ext cx="2492375" cy="2470150"/>
          </a:xfrm>
          <a:prstGeom prst="rect">
            <a:avLst/>
          </a:prstGeom>
        </p:spPr>
      </p:pic>
      <p:pic>
        <p:nvPicPr>
          <p:cNvPr id="6" name="图片 5" descr="Task1_800k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70" y="1299210"/>
            <a:ext cx="2455545" cy="2461895"/>
          </a:xfrm>
          <a:prstGeom prst="rect">
            <a:avLst/>
          </a:prstGeom>
        </p:spPr>
      </p:pic>
      <p:pic>
        <p:nvPicPr>
          <p:cNvPr id="7" name="图片 6" descr="Task1_1M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80" y="1266825"/>
            <a:ext cx="2467610" cy="25025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6905" y="3982085"/>
            <a:ext cx="22313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SampleRate=400KHz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56305" y="3982085"/>
            <a:ext cx="22313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SampleRate=800KHz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70955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SampleRate=1MHz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811135" cy="10375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Task2: Frequency Selectivity of Wireless Channels——Simulation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" name="图片 7" descr="Task1_2M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316990"/>
            <a:ext cx="2456180" cy="2468245"/>
          </a:xfrm>
          <a:prstGeom prst="rect">
            <a:avLst/>
          </a:prstGeom>
        </p:spPr>
      </p:pic>
      <p:pic>
        <p:nvPicPr>
          <p:cNvPr id="9" name="图片 8" descr="Task1_4M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95" y="1310640"/>
            <a:ext cx="2481580" cy="2481580"/>
          </a:xfrm>
          <a:prstGeom prst="rect">
            <a:avLst/>
          </a:prstGeom>
        </p:spPr>
      </p:pic>
      <p:pic>
        <p:nvPicPr>
          <p:cNvPr id="10" name="图片 9" descr="Task1_5M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870" y="1280160"/>
            <a:ext cx="2487930" cy="25120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6905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SampleRate=2MHz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40760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SampleRate=4MHz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57950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SampleRate=5MHz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8404860" cy="10375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Task2: Frequency Selectivity of Wireless Channels——USRP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6905" y="3982085"/>
            <a:ext cx="22313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SampleRate=400KHz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56305" y="3982085"/>
            <a:ext cx="22313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SampleRate=800KHz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70955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SampleRate=1MHz</a:t>
            </a:r>
          </a:p>
        </p:txBody>
      </p:sp>
      <p:pic>
        <p:nvPicPr>
          <p:cNvPr id="8" name="图片 7" descr="Task1_400kHz"/>
          <p:cNvPicPr>
            <a:picLocks noChangeAspect="1"/>
          </p:cNvPicPr>
          <p:nvPr/>
        </p:nvPicPr>
        <p:blipFill>
          <a:blip r:embed="rId2"/>
          <a:srcRect t="11720"/>
          <a:stretch>
            <a:fillRect/>
          </a:stretch>
        </p:blipFill>
        <p:spPr>
          <a:xfrm>
            <a:off x="394335" y="1518920"/>
            <a:ext cx="2555240" cy="2214245"/>
          </a:xfrm>
          <a:prstGeom prst="rect">
            <a:avLst/>
          </a:prstGeom>
        </p:spPr>
      </p:pic>
      <p:pic>
        <p:nvPicPr>
          <p:cNvPr id="9" name="图片 8" descr="Task1_800k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1532255"/>
            <a:ext cx="2581910" cy="2213610"/>
          </a:xfrm>
          <a:prstGeom prst="rect">
            <a:avLst/>
          </a:prstGeom>
        </p:spPr>
      </p:pic>
      <p:pic>
        <p:nvPicPr>
          <p:cNvPr id="10" name="图片 9" descr="Task1_1M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850" y="1505585"/>
            <a:ext cx="2559050" cy="2252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8476615" cy="12992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Task2: Frequency Selectivity of Wireless Channels——USRP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6905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SampleRate=2MHz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40760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SampleRate=4MHz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57950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SampleRate=5MHz</a:t>
            </a:r>
          </a:p>
        </p:txBody>
      </p:sp>
      <p:pic>
        <p:nvPicPr>
          <p:cNvPr id="3" name="图片 2" descr="Task1_2M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325880"/>
            <a:ext cx="2491740" cy="2491740"/>
          </a:xfrm>
          <a:prstGeom prst="rect">
            <a:avLst/>
          </a:prstGeom>
        </p:spPr>
      </p:pic>
      <p:pic>
        <p:nvPicPr>
          <p:cNvPr id="6" name="图片 5" descr="Task1_4M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525" y="1325880"/>
            <a:ext cx="2496820" cy="2550160"/>
          </a:xfrm>
          <a:prstGeom prst="rect">
            <a:avLst/>
          </a:prstGeom>
        </p:spPr>
      </p:pic>
      <p:pic>
        <p:nvPicPr>
          <p:cNvPr id="7" name="图片 6" descr="Task1_5M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1325880"/>
            <a:ext cx="2473960" cy="2491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5889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Introduction 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altLang="zh-CN" dirty="0"/>
              <a:t>EE313: Wireless Communications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5889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0" name="图片 9" descr="Task2_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" y="1422400"/>
            <a:ext cx="2399030" cy="2298065"/>
          </a:xfrm>
          <a:prstGeom prst="rect">
            <a:avLst/>
          </a:prstGeom>
        </p:spPr>
      </p:pic>
      <p:pic>
        <p:nvPicPr>
          <p:cNvPr id="15" name="图片 14" descr="Task2_1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65" y="1451610"/>
            <a:ext cx="2327910" cy="2268855"/>
          </a:xfrm>
          <a:prstGeom prst="rect">
            <a:avLst/>
          </a:prstGeom>
        </p:spPr>
      </p:pic>
      <p:pic>
        <p:nvPicPr>
          <p:cNvPr id="16" name="图片 15" descr="Task2_2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1437640"/>
            <a:ext cx="2334260" cy="22682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09905" y="3955415"/>
            <a:ext cx="236474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Offset=0Hz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4911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[10 4 10 4] N=64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71850" y="3955415"/>
            <a:ext cx="248412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Offset=10Hz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91250" y="3955415"/>
            <a:ext cx="248412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Offset=20Hz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5889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7" name="图片 16" descr="Task2_3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1292860"/>
            <a:ext cx="2467610" cy="2397760"/>
          </a:xfrm>
          <a:prstGeom prst="rect">
            <a:avLst/>
          </a:prstGeom>
        </p:spPr>
      </p:pic>
      <p:pic>
        <p:nvPicPr>
          <p:cNvPr id="18" name="图片 17" descr="Task2_2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25" y="1280160"/>
            <a:ext cx="2512060" cy="24295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00125" y="3915410"/>
            <a:ext cx="248412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Offset=30Hz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32425" y="3915410"/>
            <a:ext cx="26035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Offset=200Hz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4911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[10 4 10 4] N=64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5889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 descr="Task2(20,20,4,4)_64_15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25" y="1567815"/>
            <a:ext cx="2153285" cy="2078990"/>
          </a:xfrm>
          <a:prstGeom prst="rect">
            <a:avLst/>
          </a:prstGeom>
        </p:spPr>
      </p:pic>
      <p:pic>
        <p:nvPicPr>
          <p:cNvPr id="6" name="图片 5" descr="Task2(20,20,4,4)_64_2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255" y="1567815"/>
            <a:ext cx="2144395" cy="2078990"/>
          </a:xfrm>
          <a:prstGeom prst="rect">
            <a:avLst/>
          </a:prstGeom>
        </p:spPr>
      </p:pic>
      <p:pic>
        <p:nvPicPr>
          <p:cNvPr id="7" name="图片 6" descr="Task2(20,20,4,4)_64_10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45" y="1567815"/>
            <a:ext cx="2108200" cy="2078990"/>
          </a:xfrm>
          <a:prstGeom prst="rect">
            <a:avLst/>
          </a:prstGeom>
        </p:spPr>
      </p:pic>
      <p:pic>
        <p:nvPicPr>
          <p:cNvPr id="8" name="图片 7" descr="Task2(20,20,4,4)_64_50Hz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" y="1567815"/>
            <a:ext cx="2160270" cy="20789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4210" y="831850"/>
            <a:ext cx="24911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[20 20 4 4] N=64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9535" y="379666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86635" y="37966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06925" y="37966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Offset=150Hz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87845" y="37966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Offset=200Hz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9535" y="379666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86635" y="37966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06925" y="37966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Offset=150Hz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5889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 descr="Task2(4,4,4,4)_64_5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447165"/>
            <a:ext cx="2315210" cy="2282190"/>
          </a:xfrm>
          <a:prstGeom prst="rect">
            <a:avLst/>
          </a:prstGeom>
        </p:spPr>
      </p:pic>
      <p:pic>
        <p:nvPicPr>
          <p:cNvPr id="6" name="图片 5" descr="Task2(4,4,4,4)_64_1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40" y="1430655"/>
            <a:ext cx="2332355" cy="2282190"/>
          </a:xfrm>
          <a:prstGeom prst="rect">
            <a:avLst/>
          </a:prstGeom>
        </p:spPr>
      </p:pic>
      <p:pic>
        <p:nvPicPr>
          <p:cNvPr id="7" name="图片 6" descr="Task2(4,4,4,4)_64_15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185" y="1430020"/>
            <a:ext cx="2360930" cy="22828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4210" y="831850"/>
            <a:ext cx="24911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[4 4 4 4] N=1024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54355" y="379285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73450" y="379285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88100" y="377634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Offset=150Hz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5889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799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799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 descr="Task2(20,20,4,4)_1024_5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" y="1427480"/>
            <a:ext cx="2234565" cy="2125980"/>
          </a:xfrm>
          <a:prstGeom prst="rect">
            <a:avLst/>
          </a:prstGeom>
        </p:spPr>
      </p:pic>
      <p:pic>
        <p:nvPicPr>
          <p:cNvPr id="6" name="图片 5" descr="Task2(20,20,4,4)_1024_1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65" y="1410970"/>
            <a:ext cx="2212340" cy="2155190"/>
          </a:xfrm>
          <a:prstGeom prst="rect">
            <a:avLst/>
          </a:prstGeom>
        </p:spPr>
      </p:pic>
      <p:pic>
        <p:nvPicPr>
          <p:cNvPr id="7" name="图片 6" descr="Task2(20,20,4,4)_1024_15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80" y="1427480"/>
            <a:ext cx="2187575" cy="2125980"/>
          </a:xfrm>
          <a:prstGeom prst="rect">
            <a:avLst/>
          </a:prstGeom>
        </p:spPr>
      </p:pic>
      <p:pic>
        <p:nvPicPr>
          <p:cNvPr id="8" name="图片 7" descr="Task2(20,20,4,4)_1024_200Hz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355" y="1410970"/>
            <a:ext cx="2211070" cy="21380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4210" y="831850"/>
            <a:ext cx="27298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[20 20 4 4] N=1024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87845" y="37839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Offset=200Hz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06925" y="37839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Offset=150Hz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585" y="378396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305685" y="37839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Offset=100Hz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4942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61048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[10 4 10 4] N=512</a:t>
            </a:r>
          </a:p>
        </p:txBody>
      </p:sp>
      <p:pic>
        <p:nvPicPr>
          <p:cNvPr id="3" name="图片 2" descr="Task2_512_5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1251585"/>
            <a:ext cx="2729230" cy="2640330"/>
          </a:xfrm>
          <a:prstGeom prst="rect">
            <a:avLst/>
          </a:prstGeom>
        </p:spPr>
      </p:pic>
      <p:pic>
        <p:nvPicPr>
          <p:cNvPr id="6" name="图片 5" descr="Task2_512_1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1250950"/>
            <a:ext cx="2703830" cy="2640330"/>
          </a:xfrm>
          <a:prstGeom prst="rect">
            <a:avLst/>
          </a:prstGeom>
        </p:spPr>
      </p:pic>
      <p:pic>
        <p:nvPicPr>
          <p:cNvPr id="7" name="图片 6" descr="Task2_512_15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415" y="1251585"/>
            <a:ext cx="2715895" cy="263969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09905" y="4006215"/>
            <a:ext cx="248412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71850" y="4006215"/>
            <a:ext cx="26035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91250" y="4006215"/>
            <a:ext cx="26035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Offset=150Hz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4942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7298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[10 4 10 4] N=1024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09905" y="4006215"/>
            <a:ext cx="248412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71850" y="4006215"/>
            <a:ext cx="26035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91250" y="4006215"/>
            <a:ext cx="26035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Offset=150Hz</a:t>
            </a:r>
          </a:p>
        </p:txBody>
      </p:sp>
      <p:pic>
        <p:nvPicPr>
          <p:cNvPr id="8" name="图片 7" descr="Task2_1024_5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" y="1296670"/>
            <a:ext cx="2599055" cy="2550160"/>
          </a:xfrm>
          <a:prstGeom prst="rect">
            <a:avLst/>
          </a:prstGeom>
        </p:spPr>
      </p:pic>
      <p:pic>
        <p:nvPicPr>
          <p:cNvPr id="9" name="图片 8" descr="Task2_1024_1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05" y="1297305"/>
            <a:ext cx="2656205" cy="2549525"/>
          </a:xfrm>
          <a:prstGeom prst="rect">
            <a:avLst/>
          </a:prstGeom>
        </p:spPr>
      </p:pic>
      <p:pic>
        <p:nvPicPr>
          <p:cNvPr id="10" name="图片 9" descr="Task2_1024_15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60" y="1296670"/>
            <a:ext cx="2599690" cy="25501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6718" y="4386054"/>
            <a:ext cx="799056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D486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As the number of subcarriers increases, the recovery quality becomes worse.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1D4865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7863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 descr="10 4 10 4 64 0 2.4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" y="1532890"/>
            <a:ext cx="2195195" cy="2056130"/>
          </a:xfrm>
          <a:prstGeom prst="rect">
            <a:avLst/>
          </a:prstGeom>
        </p:spPr>
      </p:pic>
      <p:pic>
        <p:nvPicPr>
          <p:cNvPr id="6" name="图片 5" descr="10 4 10 4 64 10 2.4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85" y="1535430"/>
            <a:ext cx="2192020" cy="2053590"/>
          </a:xfrm>
          <a:prstGeom prst="rect">
            <a:avLst/>
          </a:prstGeom>
        </p:spPr>
      </p:pic>
      <p:pic>
        <p:nvPicPr>
          <p:cNvPr id="7" name="图片 6" descr="10 4 10 4 64 20 2.4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060" y="1604010"/>
            <a:ext cx="2123440" cy="1985010"/>
          </a:xfrm>
          <a:prstGeom prst="rect">
            <a:avLst/>
          </a:prstGeom>
        </p:spPr>
      </p:pic>
      <p:pic>
        <p:nvPicPr>
          <p:cNvPr id="8" name="图片 7" descr="10 4 10 4 64 30 2.4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450" y="1604010"/>
            <a:ext cx="2123440" cy="19856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4210" y="831850"/>
            <a:ext cx="24911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[10 4 10 4] N=64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9855" y="3675380"/>
            <a:ext cx="20929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Offset=0Hz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69185" y="3675380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Offset=10Hz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71060" y="3675380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Offset=20Hz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02450" y="3675380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Offset=30Hz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7863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61048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[10 4 10 4] N=512</a:t>
            </a:r>
          </a:p>
        </p:txBody>
      </p:sp>
      <p:pic>
        <p:nvPicPr>
          <p:cNvPr id="3" name="图片 2" descr="10 4 10 4 512 50 2.4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231265"/>
            <a:ext cx="2867025" cy="2680970"/>
          </a:xfrm>
          <a:prstGeom prst="rect">
            <a:avLst/>
          </a:prstGeom>
        </p:spPr>
      </p:pic>
      <p:pic>
        <p:nvPicPr>
          <p:cNvPr id="6" name="图片 5" descr="10 4 10 4 512 100 2.4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1212215"/>
            <a:ext cx="2882900" cy="2700020"/>
          </a:xfrm>
          <a:prstGeom prst="rect">
            <a:avLst/>
          </a:prstGeom>
        </p:spPr>
      </p:pic>
      <p:pic>
        <p:nvPicPr>
          <p:cNvPr id="7" name="图片 6" descr="10 4 10 4 512 150 2.4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35" y="1231265"/>
            <a:ext cx="2828925" cy="26809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640" y="408495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25520" y="408495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90335" y="408495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Offset=150Hz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7863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7298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[10 4 10 4] N=1024</a:t>
            </a:r>
          </a:p>
        </p:txBody>
      </p:sp>
      <p:pic>
        <p:nvPicPr>
          <p:cNvPr id="3" name="图片 2" descr="10 4 10 4 1024 50 4.8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" y="1374140"/>
            <a:ext cx="2821940" cy="2669540"/>
          </a:xfrm>
          <a:prstGeom prst="rect">
            <a:avLst/>
          </a:prstGeom>
        </p:spPr>
      </p:pic>
      <p:pic>
        <p:nvPicPr>
          <p:cNvPr id="6" name="图片 5" descr="10 4 10 4 1024 100 2.4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70" y="1339215"/>
            <a:ext cx="2867660" cy="2691765"/>
          </a:xfrm>
          <a:prstGeom prst="rect">
            <a:avLst/>
          </a:prstGeom>
        </p:spPr>
      </p:pic>
      <p:pic>
        <p:nvPicPr>
          <p:cNvPr id="7" name="图片 6" descr="10 4 10 4 1024 150 4.8吗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475" y="1352550"/>
            <a:ext cx="2716530" cy="26911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640" y="408495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25520" y="408495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90335" y="408495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Frequency Offset=150Hz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223033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Introduction</a:t>
            </a:r>
            <a:endParaRPr lang="zh-CN" altLang="en-US" sz="1700" b="1" u="sng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2816A7-9FA3-1980-49C6-509992A4B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7" b="1180"/>
          <a:stretch/>
        </p:blipFill>
        <p:spPr>
          <a:xfrm>
            <a:off x="1175936" y="749009"/>
            <a:ext cx="6792127" cy="3965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7863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100012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Problem</a:t>
            </a:r>
          </a:p>
        </p:txBody>
      </p:sp>
      <p:pic>
        <p:nvPicPr>
          <p:cNvPr id="10" name="图片 9" descr="10 4 10 4 512 50 2.4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" y="1297940"/>
            <a:ext cx="3061970" cy="2862580"/>
          </a:xfrm>
          <a:prstGeom prst="rect">
            <a:avLst/>
          </a:prstGeom>
        </p:spPr>
      </p:pic>
      <p:pic>
        <p:nvPicPr>
          <p:cNvPr id="11" name="图片 10" descr="10 4 10 4 512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90" y="1345565"/>
            <a:ext cx="3035935" cy="27673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25650" y="831850"/>
            <a:ext cx="316674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[10 4 10 4] N=512 50Hz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59560" y="4295140"/>
            <a:ext cx="220154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Capture time = 500u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21985" y="4295140"/>
            <a:ext cx="21964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Capture time = 4.8m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7863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Task3: Sensitivity to Frequency Offsets——USRP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100012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Problem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025650" y="831850"/>
            <a:ext cx="328612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Under [10 4 10 4] N=1024 50Hz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59560" y="4295140"/>
            <a:ext cx="21964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Capture time = 2.4m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21985" y="4295140"/>
            <a:ext cx="21964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Capture time = 4.8m</a:t>
            </a:r>
          </a:p>
        </p:txBody>
      </p:sp>
      <p:pic>
        <p:nvPicPr>
          <p:cNvPr id="3" name="图片 2" descr="10 4 10 4 1024 50 2.4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0" y="1268730"/>
            <a:ext cx="3192145" cy="3001010"/>
          </a:xfrm>
          <a:prstGeom prst="rect">
            <a:avLst/>
          </a:prstGeom>
        </p:spPr>
      </p:pic>
      <p:pic>
        <p:nvPicPr>
          <p:cNvPr id="6" name="图片 5" descr="10 4 10 4 1024 50 4.8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05" y="1331595"/>
            <a:ext cx="3106420" cy="2938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1588965" y="2730894"/>
            <a:ext cx="5961367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Advanced Task 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  <p:sp>
        <p:nvSpPr>
          <p:cNvPr id="2" name="页脚占位符 3">
            <a:extLst>
              <a:ext uri="{FF2B5EF4-FFF2-40B4-BE49-F238E27FC236}">
                <a16:creationId xmlns:a16="http://schemas.microsoft.com/office/drawing/2014/main" id="{B84D4F5D-A565-3176-7A16-19F6D20B7AE3}"/>
              </a:ext>
            </a:extLst>
          </p:cNvPr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FB4290BC-8AF4-12FB-7D79-90F0D122CE2C}"/>
              </a:ext>
            </a:extLst>
          </p:cNvPr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42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  <p:bldP spid="103" grpId="0"/>
      <p:bldP spid="10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5100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High-order Modulation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43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89E8918E-CAF7-C6B5-2CDC-EEE476902817}"/>
              </a:ext>
            </a:extLst>
          </p:cNvPr>
          <p:cNvSpPr txBox="1"/>
          <p:nvPr/>
        </p:nvSpPr>
        <p:spPr>
          <a:xfrm>
            <a:off x="3390767" y="4179076"/>
            <a:ext cx="2362465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16QAM Modulation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20763F-EBF9-705F-DD00-0F9F32C2C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9570" b="10088"/>
          <a:stretch/>
        </p:blipFill>
        <p:spPr>
          <a:xfrm>
            <a:off x="176247" y="1221750"/>
            <a:ext cx="8791506" cy="27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372445-E51C-BF14-EB97-78EC477E5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2" t="8094" r="15252" b="14334"/>
          <a:stretch/>
        </p:blipFill>
        <p:spPr>
          <a:xfrm>
            <a:off x="5949614" y="367773"/>
            <a:ext cx="1016671" cy="648000"/>
          </a:xfrm>
          <a:prstGeom prst="rect">
            <a:avLst/>
          </a:prstGeom>
        </p:spPr>
      </p:pic>
      <p:sp>
        <p:nvSpPr>
          <p:cNvPr id="10" name="文本框 15">
            <a:extLst>
              <a:ext uri="{FF2B5EF4-FFF2-40B4-BE49-F238E27FC236}">
                <a16:creationId xmlns:a16="http://schemas.microsoft.com/office/drawing/2014/main" id="{7BC9F065-5DEA-FA32-85AA-CB0C60DBC9C8}"/>
              </a:ext>
            </a:extLst>
          </p:cNvPr>
          <p:cNvSpPr txBox="1"/>
          <p:nvPr/>
        </p:nvSpPr>
        <p:spPr>
          <a:xfrm>
            <a:off x="7071215" y="534037"/>
            <a:ext cx="178346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modulate_proj.vi</a:t>
            </a:r>
          </a:p>
        </p:txBody>
      </p:sp>
    </p:spTree>
    <p:extLst>
      <p:ext uri="{BB962C8B-B14F-4D97-AF65-F5344CB8AC3E}">
        <p14:creationId xmlns:p14="http://schemas.microsoft.com/office/powerpoint/2010/main" val="7043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69" y="176247"/>
            <a:ext cx="5835187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High-order Modulation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44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文本框 15">
            <a:extLst>
              <a:ext uri="{FF2B5EF4-FFF2-40B4-BE49-F238E27FC236}">
                <a16:creationId xmlns:a16="http://schemas.microsoft.com/office/drawing/2014/main" id="{532B6335-3E9C-3CC0-B579-FC6FB0265153}"/>
              </a:ext>
            </a:extLst>
          </p:cNvPr>
          <p:cNvSpPr txBox="1"/>
          <p:nvPr/>
        </p:nvSpPr>
        <p:spPr>
          <a:xfrm>
            <a:off x="3252487" y="4224076"/>
            <a:ext cx="263902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16QAM Demodulation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2BE0FA-DEB8-782D-9E3C-7C1B86994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73" t="21001" r="6182" b="13501"/>
          <a:stretch/>
        </p:blipFill>
        <p:spPr>
          <a:xfrm>
            <a:off x="6001445" y="368518"/>
            <a:ext cx="913010" cy="6465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AD4A82-4C3F-986F-93FB-79F7C039E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" t="5504" b="10260"/>
          <a:stretch/>
        </p:blipFill>
        <p:spPr>
          <a:xfrm>
            <a:off x="706588" y="1131750"/>
            <a:ext cx="7730824" cy="2880000"/>
          </a:xfrm>
          <a:prstGeom prst="rect">
            <a:avLst/>
          </a:prstGeom>
        </p:spPr>
      </p:pic>
      <p:sp>
        <p:nvSpPr>
          <p:cNvPr id="10" name="文本框 15">
            <a:extLst>
              <a:ext uri="{FF2B5EF4-FFF2-40B4-BE49-F238E27FC236}">
                <a16:creationId xmlns:a16="http://schemas.microsoft.com/office/drawing/2014/main" id="{4A17F28D-2A1A-183D-7664-59A6E4E2C1F3}"/>
              </a:ext>
            </a:extLst>
          </p:cNvPr>
          <p:cNvSpPr txBox="1"/>
          <p:nvPr/>
        </p:nvSpPr>
        <p:spPr>
          <a:xfrm>
            <a:off x="7028352" y="534037"/>
            <a:ext cx="163344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decode_proj.vi</a:t>
            </a:r>
          </a:p>
        </p:txBody>
      </p:sp>
    </p:spTree>
    <p:extLst>
      <p:ext uri="{BB962C8B-B14F-4D97-AF65-F5344CB8AC3E}">
        <p14:creationId xmlns:p14="http://schemas.microsoft.com/office/powerpoint/2010/main" val="36786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317818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64QAM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45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23B526D0-4949-CA1E-27CD-15B304B04F96}"/>
              </a:ext>
            </a:extLst>
          </p:cNvPr>
          <p:cNvSpPr txBox="1"/>
          <p:nvPr/>
        </p:nvSpPr>
        <p:spPr>
          <a:xfrm>
            <a:off x="3390767" y="4179076"/>
            <a:ext cx="2362465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64QAM Modulation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C98F2F-00DD-59E9-3BF1-B1FA945FB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" t="1785" b="7075"/>
          <a:stretch/>
        </p:blipFill>
        <p:spPr>
          <a:xfrm>
            <a:off x="41130" y="1221750"/>
            <a:ext cx="9061739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8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322315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64QAM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46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文本框 15">
            <a:extLst>
              <a:ext uri="{FF2B5EF4-FFF2-40B4-BE49-F238E27FC236}">
                <a16:creationId xmlns:a16="http://schemas.microsoft.com/office/drawing/2014/main" id="{935DF22A-B6A3-B08C-64E4-E8C186C8C5BB}"/>
              </a:ext>
            </a:extLst>
          </p:cNvPr>
          <p:cNvSpPr txBox="1"/>
          <p:nvPr/>
        </p:nvSpPr>
        <p:spPr>
          <a:xfrm>
            <a:off x="3252486" y="4224076"/>
            <a:ext cx="263902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64QAM Demodulation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0B968F-2C98-9F0E-2D12-1891A3ACC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" t="8465" b="3472"/>
          <a:stretch/>
        </p:blipFill>
        <p:spPr>
          <a:xfrm>
            <a:off x="730739" y="1131750"/>
            <a:ext cx="768251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5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371407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Simulator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47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B52817-E193-0F4C-A59E-5CFD4AA42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31" y="1117904"/>
            <a:ext cx="2880000" cy="29076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915D40-B6A2-F866-9EC4-EABE32F20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71" y="1121488"/>
            <a:ext cx="2880000" cy="2900523"/>
          </a:xfrm>
          <a:prstGeom prst="rect">
            <a:avLst/>
          </a:prstGeom>
        </p:spPr>
      </p:pic>
      <p:sp>
        <p:nvSpPr>
          <p:cNvPr id="9" name="文本框 15">
            <a:extLst>
              <a:ext uri="{FF2B5EF4-FFF2-40B4-BE49-F238E27FC236}">
                <a16:creationId xmlns:a16="http://schemas.microsoft.com/office/drawing/2014/main" id="{24209BAE-97FC-84E6-8326-9F5F31672AFC}"/>
              </a:ext>
            </a:extLst>
          </p:cNvPr>
          <p:cNvSpPr txBox="1"/>
          <p:nvPr/>
        </p:nvSpPr>
        <p:spPr>
          <a:xfrm>
            <a:off x="1946048" y="4230999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16QAM</a:t>
            </a:r>
          </a:p>
        </p:txBody>
      </p:sp>
      <p:sp>
        <p:nvSpPr>
          <p:cNvPr id="10" name="文本框 15">
            <a:extLst>
              <a:ext uri="{FF2B5EF4-FFF2-40B4-BE49-F238E27FC236}">
                <a16:creationId xmlns:a16="http://schemas.microsoft.com/office/drawing/2014/main" id="{16A390C4-505B-E68F-5324-5549B753A986}"/>
              </a:ext>
            </a:extLst>
          </p:cNvPr>
          <p:cNvSpPr txBox="1"/>
          <p:nvPr/>
        </p:nvSpPr>
        <p:spPr>
          <a:xfrm>
            <a:off x="6176588" y="4230999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64QAM</a:t>
            </a:r>
          </a:p>
        </p:txBody>
      </p:sp>
    </p:spTree>
    <p:extLst>
      <p:ext uri="{BB962C8B-B14F-4D97-AF65-F5344CB8AC3E}">
        <p14:creationId xmlns:p14="http://schemas.microsoft.com/office/powerpoint/2010/main" val="14777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99455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USRP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48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6E41C9DA-A0C8-AD1E-216D-D88048FD278F}"/>
              </a:ext>
            </a:extLst>
          </p:cNvPr>
          <p:cNvSpPr txBox="1"/>
          <p:nvPr/>
        </p:nvSpPr>
        <p:spPr>
          <a:xfrm>
            <a:off x="1946048" y="4230999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16QAM</a:t>
            </a: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D0328A80-0053-C291-B9FB-007127C5AED4}"/>
              </a:ext>
            </a:extLst>
          </p:cNvPr>
          <p:cNvSpPr txBox="1"/>
          <p:nvPr/>
        </p:nvSpPr>
        <p:spPr>
          <a:xfrm>
            <a:off x="6176588" y="4230999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64QAM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2DD1C0-4B00-D08B-2192-784624619B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31" y="1141962"/>
            <a:ext cx="2880000" cy="28595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808362-6C87-D962-B108-0EA92AB4C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71" y="1124842"/>
            <a:ext cx="2880000" cy="289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8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99455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Video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49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C4C72322-0246-51C9-8D13-A4EC59433590}"/>
              </a:ext>
            </a:extLst>
          </p:cNvPr>
          <p:cNvSpPr txBox="1"/>
          <p:nvPr/>
        </p:nvSpPr>
        <p:spPr>
          <a:xfrm>
            <a:off x="1844865" y="3942438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16QAM</a:t>
            </a: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ADD2C14F-970E-D511-C329-8084F1D64A75}"/>
              </a:ext>
            </a:extLst>
          </p:cNvPr>
          <p:cNvSpPr txBox="1"/>
          <p:nvPr/>
        </p:nvSpPr>
        <p:spPr>
          <a:xfrm>
            <a:off x="6277771" y="3942438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64QAM</a:t>
            </a:r>
          </a:p>
        </p:txBody>
      </p:sp>
      <p:pic>
        <p:nvPicPr>
          <p:cNvPr id="9" name="16QAM">
            <a:hlinkClick r:id="" action="ppaction://media"/>
            <a:extLst>
              <a:ext uri="{FF2B5EF4-FFF2-40B4-BE49-F238E27FC236}">
                <a16:creationId xmlns:a16="http://schemas.microsoft.com/office/drawing/2014/main" id="{0DEA4571-800B-DA94-B03B-6382148C56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5548" y="1590213"/>
            <a:ext cx="4320000" cy="1998000"/>
          </a:xfrm>
          <a:prstGeom prst="rect">
            <a:avLst/>
          </a:prstGeom>
        </p:spPr>
      </p:pic>
      <p:pic>
        <p:nvPicPr>
          <p:cNvPr id="10" name="64QAM">
            <a:hlinkClick r:id="" action="ppaction://media"/>
            <a:extLst>
              <a:ext uri="{FF2B5EF4-FFF2-40B4-BE49-F238E27FC236}">
                <a16:creationId xmlns:a16="http://schemas.microsoft.com/office/drawing/2014/main" id="{CB12204D-859C-5D54-73D4-BB755F22C7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8452" y="1590213"/>
            <a:ext cx="4320000" cy="19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3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4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54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223033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Introduction</a:t>
            </a:r>
            <a:endParaRPr lang="zh-CN" altLang="en-US" sz="1700" b="1" u="sng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6634ADF3-20B2-DC7B-C96F-8648AEFDC0A3}"/>
              </a:ext>
            </a:extLst>
          </p:cNvPr>
          <p:cNvSpPr txBox="1"/>
          <p:nvPr/>
        </p:nvSpPr>
        <p:spPr>
          <a:xfrm>
            <a:off x="3402007" y="757710"/>
            <a:ext cx="2339981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How to deal with ISI ?</a:t>
            </a:r>
            <a:endParaRPr lang="zh-CN" altLang="en-US" sz="1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95F28D62-8BEF-A37F-BBA8-84EB64A8C4E4}"/>
              </a:ext>
            </a:extLst>
          </p:cNvPr>
          <p:cNvSpPr txBox="1"/>
          <p:nvPr/>
        </p:nvSpPr>
        <p:spPr>
          <a:xfrm>
            <a:off x="554369" y="1201072"/>
            <a:ext cx="8417244" cy="9306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4287C6"/>
                </a:solidFill>
                <a:cs typeface="+mn-ea"/>
                <a:sym typeface="+mn-lt"/>
              </a:rPr>
              <a:t>Approach 1:</a:t>
            </a:r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600" b="1" dirty="0">
                <a:solidFill>
                  <a:srgbClr val="4287C6"/>
                </a:solidFill>
                <a:cs typeface="+mn-ea"/>
                <a:sym typeface="+mn-lt"/>
              </a:rPr>
              <a:t>Increase the time interval</a:t>
            </a:r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 to make it larger than the delay extension of multipath effect.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But it will reduce data transfer rate.</a:t>
            </a:r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92AFD059-E1A3-2AD5-E6BF-45BD3E2A9C8F}"/>
              </a:ext>
            </a:extLst>
          </p:cNvPr>
          <p:cNvSpPr txBox="1"/>
          <p:nvPr/>
        </p:nvSpPr>
        <p:spPr>
          <a:xfrm>
            <a:off x="554369" y="2265698"/>
            <a:ext cx="3246886" cy="33970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4287C6"/>
                </a:solidFill>
                <a:cs typeface="+mn-ea"/>
                <a:sym typeface="+mn-lt"/>
              </a:rPr>
              <a:t>Approach 2: Channel equalizer.</a:t>
            </a: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CE5AE0FD-69C2-3E7D-03F7-32BC900AE8B7}"/>
              </a:ext>
            </a:extLst>
          </p:cNvPr>
          <p:cNvSpPr txBox="1"/>
          <p:nvPr/>
        </p:nvSpPr>
        <p:spPr>
          <a:xfrm>
            <a:off x="554369" y="3707405"/>
            <a:ext cx="8413988" cy="9306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4287C6"/>
                </a:solidFill>
                <a:cs typeface="+mn-ea"/>
                <a:sym typeface="+mn-lt"/>
              </a:rPr>
              <a:t>Approach 3: Orthogonal Frequency Division Multiplexing (OFDM) </a:t>
            </a:r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is a digital multi‐carrier modulation technique extending the concept of single subcarrier modulation by using multiple sub-carriers over the channel.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4737488-253B-A46E-EED3-4C2D9C2A7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578" y="2642186"/>
            <a:ext cx="4275975" cy="936000"/>
          </a:xfrm>
          <a:prstGeom prst="rect">
            <a:avLst/>
          </a:prstGeom>
          <a:ln w="12700">
            <a:solidFill>
              <a:srgbClr val="000B22"/>
            </a:solidFill>
          </a:ln>
        </p:spPr>
      </p:pic>
      <p:sp>
        <p:nvSpPr>
          <p:cNvPr id="11" name="文本框 15">
            <a:extLst>
              <a:ext uri="{FF2B5EF4-FFF2-40B4-BE49-F238E27FC236}">
                <a16:creationId xmlns:a16="http://schemas.microsoft.com/office/drawing/2014/main" id="{C16F1A98-4B1C-C81F-25A1-55ECF97BAFE9}"/>
              </a:ext>
            </a:extLst>
          </p:cNvPr>
          <p:cNvSpPr txBox="1"/>
          <p:nvPr/>
        </p:nvSpPr>
        <p:spPr>
          <a:xfrm>
            <a:off x="6011611" y="2571750"/>
            <a:ext cx="1798403" cy="97988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Maximum delay</a:t>
            </a: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Complexity</a:t>
            </a:r>
          </a:p>
        </p:txBody>
      </p:sp>
      <p:sp>
        <p:nvSpPr>
          <p:cNvPr id="12" name="箭头: 上 11">
            <a:extLst>
              <a:ext uri="{FF2B5EF4-FFF2-40B4-BE49-F238E27FC236}">
                <a16:creationId xmlns:a16="http://schemas.microsoft.com/office/drawing/2014/main" id="{A8ECFC8B-509F-7DAD-67BF-BEA0CBA7987C}"/>
              </a:ext>
            </a:extLst>
          </p:cNvPr>
          <p:cNvSpPr/>
          <p:nvPr/>
        </p:nvSpPr>
        <p:spPr>
          <a:xfrm flipH="1">
            <a:off x="7821258" y="2751318"/>
            <a:ext cx="385894" cy="2847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56A4091E-D68B-0341-DF32-AB0F10F76ABC}"/>
              </a:ext>
            </a:extLst>
          </p:cNvPr>
          <p:cNvSpPr/>
          <p:nvPr/>
        </p:nvSpPr>
        <p:spPr>
          <a:xfrm flipH="1">
            <a:off x="7345422" y="3215650"/>
            <a:ext cx="385894" cy="2847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7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25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8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4441102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Task2 — Image Transmission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50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8EEDA2-F3A2-7516-83B6-33F36ACAFC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726" r="610"/>
          <a:stretch/>
        </p:blipFill>
        <p:spPr>
          <a:xfrm>
            <a:off x="136785" y="1216368"/>
            <a:ext cx="8870430" cy="3026300"/>
          </a:xfrm>
          <a:prstGeom prst="rect">
            <a:avLst/>
          </a:prstGeom>
        </p:spPr>
      </p:pic>
      <p:sp>
        <p:nvSpPr>
          <p:cNvPr id="11" name="文本框 15">
            <a:extLst>
              <a:ext uri="{FF2B5EF4-FFF2-40B4-BE49-F238E27FC236}">
                <a16:creationId xmlns:a16="http://schemas.microsoft.com/office/drawing/2014/main" id="{33C3A2CC-020B-6EE9-1B88-F263F7C8DD27}"/>
              </a:ext>
            </a:extLst>
          </p:cNvPr>
          <p:cNvSpPr txBox="1"/>
          <p:nvPr/>
        </p:nvSpPr>
        <p:spPr>
          <a:xfrm>
            <a:off x="3748657" y="4335787"/>
            <a:ext cx="164668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Image source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EDBB09C-AE23-FD26-274D-8768AD8AF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4" r="6567" b="27974"/>
          <a:stretch/>
        </p:blipFill>
        <p:spPr>
          <a:xfrm>
            <a:off x="5653576" y="310578"/>
            <a:ext cx="922947" cy="762389"/>
          </a:xfrm>
          <a:prstGeom prst="rect">
            <a:avLst/>
          </a:prstGeom>
        </p:spPr>
      </p:pic>
      <p:sp>
        <p:nvSpPr>
          <p:cNvPr id="14" name="文本框 15">
            <a:extLst>
              <a:ext uri="{FF2B5EF4-FFF2-40B4-BE49-F238E27FC236}">
                <a16:creationId xmlns:a16="http://schemas.microsoft.com/office/drawing/2014/main" id="{B534D1A5-94D9-B27E-DAA4-0FDB343013C7}"/>
              </a:ext>
            </a:extLst>
          </p:cNvPr>
          <p:cNvSpPr txBox="1"/>
          <p:nvPr/>
        </p:nvSpPr>
        <p:spPr>
          <a:xfrm>
            <a:off x="6660450" y="534036"/>
            <a:ext cx="1854900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Source(Image).vi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4665955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Task2 — Image Transmission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51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541056-2B29-5DC8-2662-6E4A2B4A61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4" y="1147689"/>
            <a:ext cx="6753572" cy="2848121"/>
          </a:xfrm>
          <a:prstGeom prst="rect">
            <a:avLst/>
          </a:prstGeom>
        </p:spPr>
      </p:pic>
      <p:sp>
        <p:nvSpPr>
          <p:cNvPr id="7" name="文本框 15">
            <a:extLst>
              <a:ext uri="{FF2B5EF4-FFF2-40B4-BE49-F238E27FC236}">
                <a16:creationId xmlns:a16="http://schemas.microsoft.com/office/drawing/2014/main" id="{FF8F29FA-593C-89CE-34EC-C6CED0A16686}"/>
              </a:ext>
            </a:extLst>
          </p:cNvPr>
          <p:cNvSpPr txBox="1"/>
          <p:nvPr/>
        </p:nvSpPr>
        <p:spPr>
          <a:xfrm>
            <a:off x="3669400" y="4216106"/>
            <a:ext cx="180519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Image recover</a:t>
            </a:r>
          </a:p>
        </p:txBody>
      </p:sp>
    </p:spTree>
    <p:extLst>
      <p:ext uri="{BB962C8B-B14F-4D97-AF65-F5344CB8AC3E}">
        <p14:creationId xmlns:p14="http://schemas.microsoft.com/office/powerpoint/2010/main" val="249575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1" y="176247"/>
            <a:ext cx="3459246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Task2 — Simulator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52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109649-7B40-4DED-EF49-F6DBFFF746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" r="28048" b="12749"/>
          <a:stretch/>
        </p:blipFill>
        <p:spPr>
          <a:xfrm>
            <a:off x="0" y="1491750"/>
            <a:ext cx="4533554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448D3A-551A-0CB4-F922-5820D9993C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4210" r="7838" b="7514"/>
          <a:stretch/>
        </p:blipFill>
        <p:spPr>
          <a:xfrm>
            <a:off x="4610447" y="1491750"/>
            <a:ext cx="4533553" cy="2160000"/>
          </a:xfrm>
          <a:prstGeom prst="rect">
            <a:avLst/>
          </a:prstGeom>
        </p:spPr>
      </p:pic>
      <p:sp>
        <p:nvSpPr>
          <p:cNvPr id="9" name="文本框 15">
            <a:extLst>
              <a:ext uri="{FF2B5EF4-FFF2-40B4-BE49-F238E27FC236}">
                <a16:creationId xmlns:a16="http://schemas.microsoft.com/office/drawing/2014/main" id="{FB74B312-7B97-AD89-A2CC-0C1503534CE1}"/>
              </a:ext>
            </a:extLst>
          </p:cNvPr>
          <p:cNvSpPr txBox="1"/>
          <p:nvPr/>
        </p:nvSpPr>
        <p:spPr>
          <a:xfrm>
            <a:off x="1110847" y="3954076"/>
            <a:ext cx="231186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Transmitted image</a:t>
            </a:r>
          </a:p>
        </p:txBody>
      </p:sp>
      <p:sp>
        <p:nvSpPr>
          <p:cNvPr id="10" name="文本框 15">
            <a:extLst>
              <a:ext uri="{FF2B5EF4-FFF2-40B4-BE49-F238E27FC236}">
                <a16:creationId xmlns:a16="http://schemas.microsoft.com/office/drawing/2014/main" id="{ED72CDE1-246B-655B-50B9-73B9DAF417B5}"/>
              </a:ext>
            </a:extLst>
          </p:cNvPr>
          <p:cNvSpPr txBox="1"/>
          <p:nvPr/>
        </p:nvSpPr>
        <p:spPr>
          <a:xfrm>
            <a:off x="5721295" y="3954076"/>
            <a:ext cx="231186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Recovered image</a:t>
            </a:r>
          </a:p>
        </p:txBody>
      </p:sp>
    </p:spTree>
    <p:extLst>
      <p:ext uri="{BB962C8B-B14F-4D97-AF65-F5344CB8AC3E}">
        <p14:creationId xmlns:p14="http://schemas.microsoft.com/office/powerpoint/2010/main" val="11626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1" y="176247"/>
            <a:ext cx="3086100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Task2 — USRP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53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9119E6-7717-BEA8-DE87-35929E683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50" y="1126211"/>
            <a:ext cx="2880000" cy="28910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545F41-B2D0-BC5F-13DA-CF9AA68021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15357" b="25626"/>
          <a:stretch/>
        </p:blipFill>
        <p:spPr>
          <a:xfrm>
            <a:off x="89941" y="1126211"/>
            <a:ext cx="5369345" cy="2890800"/>
          </a:xfrm>
          <a:prstGeom prst="rect">
            <a:avLst/>
          </a:prstGeom>
        </p:spPr>
      </p:pic>
      <p:sp>
        <p:nvSpPr>
          <p:cNvPr id="9" name="文本框 15">
            <a:extLst>
              <a:ext uri="{FF2B5EF4-FFF2-40B4-BE49-F238E27FC236}">
                <a16:creationId xmlns:a16="http://schemas.microsoft.com/office/drawing/2014/main" id="{FF8F29FA-593C-89CE-34EC-C6CED0A16686}"/>
              </a:ext>
            </a:extLst>
          </p:cNvPr>
          <p:cNvSpPr txBox="1"/>
          <p:nvPr/>
        </p:nvSpPr>
        <p:spPr>
          <a:xfrm>
            <a:off x="3669400" y="4226707"/>
            <a:ext cx="180519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Image recover</a:t>
            </a:r>
          </a:p>
        </p:txBody>
      </p:sp>
    </p:spTree>
    <p:extLst>
      <p:ext uri="{BB962C8B-B14F-4D97-AF65-F5344CB8AC3E}">
        <p14:creationId xmlns:p14="http://schemas.microsoft.com/office/powerpoint/2010/main" val="247682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308610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Task2 — Video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54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Image">
            <a:hlinkClick r:id="" action="ppaction://media"/>
            <a:extLst>
              <a:ext uri="{FF2B5EF4-FFF2-40B4-BE49-F238E27FC236}">
                <a16:creationId xmlns:a16="http://schemas.microsoft.com/office/drawing/2014/main" id="{A4C666B1-C35C-D208-BF23-A08832EC2A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999" y="951750"/>
            <a:ext cx="7056001" cy="3240000"/>
          </a:xfrm>
          <a:prstGeom prst="rect">
            <a:avLst/>
          </a:prstGeom>
        </p:spPr>
      </p:pic>
      <p:sp>
        <p:nvSpPr>
          <p:cNvPr id="6" name="文本框 15">
            <a:extLst>
              <a:ext uri="{FF2B5EF4-FFF2-40B4-BE49-F238E27FC236}">
                <a16:creationId xmlns:a16="http://schemas.microsoft.com/office/drawing/2014/main" id="{A1E217DA-1596-ED68-4F43-6AE534AD4F43}"/>
              </a:ext>
            </a:extLst>
          </p:cNvPr>
          <p:cNvSpPr txBox="1"/>
          <p:nvPr/>
        </p:nvSpPr>
        <p:spPr>
          <a:xfrm>
            <a:off x="3349174" y="4314076"/>
            <a:ext cx="244565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Image Transmission</a:t>
            </a:r>
          </a:p>
        </p:txBody>
      </p:sp>
    </p:spTree>
    <p:extLst>
      <p:ext uri="{BB962C8B-B14F-4D97-AF65-F5344CB8AC3E}">
        <p14:creationId xmlns:p14="http://schemas.microsoft.com/office/powerpoint/2010/main" val="1608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8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33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35780" y="2029294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THANKS</a:t>
            </a:r>
          </a:p>
        </p:txBody>
      </p:sp>
      <p:sp>
        <p:nvSpPr>
          <p:cNvPr id="2" name="页脚占位符 3">
            <a:extLst>
              <a:ext uri="{FF2B5EF4-FFF2-40B4-BE49-F238E27FC236}">
                <a16:creationId xmlns:a16="http://schemas.microsoft.com/office/drawing/2014/main" id="{724D11C5-2164-1C9E-C8D9-D3765FE54903}"/>
              </a:ext>
            </a:extLst>
          </p:cNvPr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2B60E8B2-0B73-85A3-1C97-FE93E628AE83}"/>
              </a:ext>
            </a:extLst>
          </p:cNvPr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55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35780" y="1921572"/>
            <a:ext cx="4272439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8000" b="1" dirty="0">
                <a:solidFill>
                  <a:srgbClr val="1B4367"/>
                </a:solidFill>
                <a:cs typeface="+mn-ea"/>
                <a:sym typeface="+mn-lt"/>
              </a:rPr>
              <a:t>Q&amp;A</a:t>
            </a:r>
          </a:p>
        </p:txBody>
      </p:sp>
      <p:sp>
        <p:nvSpPr>
          <p:cNvPr id="2" name="页脚占位符 3">
            <a:extLst>
              <a:ext uri="{FF2B5EF4-FFF2-40B4-BE49-F238E27FC236}">
                <a16:creationId xmlns:a16="http://schemas.microsoft.com/office/drawing/2014/main" id="{6B1D15E0-2370-A909-F363-81046999B8B4}"/>
              </a:ext>
            </a:extLst>
          </p:cNvPr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5A4CEFC3-155A-C6E4-BBDE-64B58C81F5C2}"/>
              </a:ext>
            </a:extLst>
          </p:cNvPr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56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223033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Introduction</a:t>
            </a:r>
            <a:endParaRPr lang="zh-CN" altLang="en-US" sz="1700" b="1" u="sng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6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48AE8BB5-082E-45D6-C76D-34FA20BA28AC}"/>
              </a:ext>
            </a:extLst>
          </p:cNvPr>
          <p:cNvSpPr txBox="1"/>
          <p:nvPr/>
        </p:nvSpPr>
        <p:spPr>
          <a:xfrm>
            <a:off x="554370" y="794381"/>
            <a:ext cx="7960980" cy="15954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Advantages of OFDM technology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Spectra efficiency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Against frequency selective fading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The ISI can be completely eliminated through the use of a cyclic prefix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Use multi-subcarriers to decrease the complexity of equalizer</a:t>
            </a:r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C6C1F2CB-C1EC-FDEA-DA70-D567B6DBD0E4}"/>
              </a:ext>
            </a:extLst>
          </p:cNvPr>
          <p:cNvSpPr txBox="1"/>
          <p:nvPr/>
        </p:nvSpPr>
        <p:spPr>
          <a:xfrm>
            <a:off x="554370" y="2485356"/>
            <a:ext cx="7960980" cy="21863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Application of OFDM technology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4G mobile communication system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Multi Input Multi Output (MIMO) technology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Ultra Wide Band (UWB) radios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IEEE 802.11a Wireless LAN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Digital Audio Broadcasting (DAB)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HiperLAN/2 (High Performance Radio LAN)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8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1319204" y="2844226"/>
            <a:ext cx="6505591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Theory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7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474580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Basic idea of OFDM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D0D20E-46D6-0BD7-4C73-3070713B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91" y="691773"/>
            <a:ext cx="8442883" cy="25736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699EE6-472E-29D1-2B0D-0FC9858F4015}"/>
              </a:ext>
            </a:extLst>
          </p:cNvPr>
          <p:cNvSpPr txBox="1"/>
          <p:nvPr/>
        </p:nvSpPr>
        <p:spPr>
          <a:xfrm>
            <a:off x="1306765" y="3477730"/>
            <a:ext cx="65304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Think of the modulation symbol as the spectrum of the signal</a:t>
            </a:r>
          </a:p>
          <a:p>
            <a:pPr marL="342900" marR="0" lvl="0" indent="-34290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IFFT at the transmitter</a:t>
            </a:r>
          </a:p>
          <a:p>
            <a:pPr marL="342900" marR="0" lvl="0" indent="-34290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FFT at the receiver</a:t>
            </a:r>
          </a:p>
          <a:p>
            <a:pPr marL="342900" marR="0" lvl="0" indent="-34290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Parallel transmission mode 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Basic idea of OFDM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886F4D-E2D8-4921-0E78-A610970B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7" y="2319578"/>
            <a:ext cx="7802064" cy="895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FEF8B4-36FD-CAFF-3C11-C14163195ACC}"/>
              </a:ext>
            </a:extLst>
          </p:cNvPr>
          <p:cNvSpPr txBox="1"/>
          <p:nvPr/>
        </p:nvSpPr>
        <p:spPr>
          <a:xfrm>
            <a:off x="2321080" y="954958"/>
            <a:ext cx="4501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Improve frequency band utilization rate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1430</Words>
  <Application>Microsoft Office PowerPoint</Application>
  <PresentationFormat>全屏显示(16:9)</PresentationFormat>
  <Paragraphs>386</Paragraphs>
  <Slides>56</Slides>
  <Notes>10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3" baseType="lpstr">
      <vt:lpstr>Helvetica Neue</vt:lpstr>
      <vt:lpstr>Times-Roman</vt:lpstr>
      <vt:lpstr>微软雅黑</vt:lpstr>
      <vt:lpstr>Arial</vt:lpstr>
      <vt:lpstr>Calibri</vt:lpstr>
      <vt:lpstr>Cambria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孙逸涵</cp:lastModifiedBy>
  <cp:revision>279</cp:revision>
  <dcterms:created xsi:type="dcterms:W3CDTF">2016-05-20T12:59:00Z</dcterms:created>
  <dcterms:modified xsi:type="dcterms:W3CDTF">2022-12-13T06:26:39Z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2052-11.8.2.8875</vt:lpwstr>
  </property>
</Properties>
</file>